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ma" initials="M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FF8989"/>
    <a:srgbClr val="4F2270"/>
    <a:srgbClr val="5F2987"/>
    <a:srgbClr val="B2FA98"/>
    <a:srgbClr val="7030A0"/>
    <a:srgbClr val="DDDDDD"/>
    <a:srgbClr val="B2B2B2"/>
    <a:srgbClr val="808080"/>
    <a:srgbClr val="E04E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ен стил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59" autoAdjust="0"/>
    <p:restoredTop sz="96980" autoAdjust="0"/>
  </p:normalViewPr>
  <p:slideViewPr>
    <p:cSldViewPr snapToGrid="0">
      <p:cViewPr varScale="1">
        <p:scale>
          <a:sx n="76" d="100"/>
          <a:sy n="76" d="100"/>
        </p:scale>
        <p:origin x="78" y="822"/>
      </p:cViewPr>
      <p:guideLst>
        <p:guide orient="horz" pos="2160"/>
        <p:guide pos="3817"/>
      </p:guideLst>
    </p:cSldViewPr>
  </p:slideViewPr>
  <p:outlineViewPr>
    <p:cViewPr>
      <p:scale>
        <a:sx n="33" d="100"/>
        <a:sy n="33" d="100"/>
      </p:scale>
      <p:origin x="6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D1A73-8C73-48B8-A61C-1E6FE1A4A787}" type="datetimeFigureOut">
              <a:rPr lang="bg-BG" smtClean="0"/>
              <a:t>1.3.2015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55406-8820-4912-B81C-E019C68C18F9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00609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авоъгълник 11"/>
          <p:cNvSpPr/>
          <p:nvPr userDrawn="1"/>
        </p:nvSpPr>
        <p:spPr>
          <a:xfrm>
            <a:off x="0" y="0"/>
            <a:ext cx="1949824" cy="1627095"/>
          </a:xfrm>
          <a:prstGeom prst="rect">
            <a:avLst/>
          </a:prstGeom>
          <a:solidFill>
            <a:srgbClr val="7030A0">
              <a:alpha val="50196"/>
            </a:srgb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4" name="Правоъгълник 10"/>
          <p:cNvSpPr/>
          <p:nvPr userDrawn="1"/>
        </p:nvSpPr>
        <p:spPr>
          <a:xfrm rot="5400000">
            <a:off x="6036605" y="-4248148"/>
            <a:ext cx="638737" cy="10762127"/>
          </a:xfrm>
          <a:prstGeom prst="rect">
            <a:avLst/>
          </a:prstGeom>
          <a:gradFill>
            <a:gsLst>
              <a:gs pos="10000">
                <a:schemeClr val="bg1">
                  <a:lumMod val="95000"/>
                </a:schemeClr>
              </a:gs>
              <a:gs pos="4000">
                <a:srgbClr val="4F2270">
                  <a:alpha val="49804"/>
                </a:srgbClr>
              </a:gs>
              <a:gs pos="100000">
                <a:schemeClr val="bg1"/>
              </a:gs>
            </a:gsLst>
            <a:lin ang="16200000" scaled="0"/>
          </a:gradFill>
          <a:ln>
            <a:solidFill>
              <a:srgbClr val="7030A0">
                <a:alpha val="50196"/>
              </a:srgb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>
              <a:ln>
                <a:solidFill>
                  <a:srgbClr val="7030A0"/>
                </a:solidFill>
              </a:ln>
              <a:solidFill>
                <a:srgbClr val="7030A0"/>
              </a:solidFill>
            </a:endParaRPr>
          </a:p>
        </p:txBody>
      </p:sp>
      <p:cxnSp>
        <p:nvCxnSpPr>
          <p:cNvPr id="5" name="Право съединение 13"/>
          <p:cNvCxnSpPr/>
          <p:nvPr userDrawn="1"/>
        </p:nvCxnSpPr>
        <p:spPr>
          <a:xfrm>
            <a:off x="430305" y="1748117"/>
            <a:ext cx="11306735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Правоъгълник 5"/>
          <p:cNvSpPr/>
          <p:nvPr userDrawn="1"/>
        </p:nvSpPr>
        <p:spPr>
          <a:xfrm rot="16200000">
            <a:off x="158001" y="655547"/>
            <a:ext cx="638737" cy="954738"/>
          </a:xfrm>
          <a:prstGeom prst="rect">
            <a:avLst/>
          </a:prstGeom>
          <a:gradFill>
            <a:gsLst>
              <a:gs pos="12000">
                <a:schemeClr val="bg1">
                  <a:lumMod val="95000"/>
                </a:schemeClr>
              </a:gs>
              <a:gs pos="0">
                <a:srgbClr val="7030A0">
                  <a:alpha val="50000"/>
                </a:srgbClr>
              </a:gs>
              <a:gs pos="100000">
                <a:schemeClr val="bg1"/>
              </a:gs>
            </a:gsLst>
            <a:lin ang="16200000" scaled="0"/>
          </a:gradFill>
          <a:ln>
            <a:solidFill>
              <a:srgbClr val="7030A0">
                <a:alpha val="50196"/>
              </a:srgb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bg-BG"/>
          </a:p>
        </p:txBody>
      </p:sp>
      <p:sp>
        <p:nvSpPr>
          <p:cNvPr id="7" name="Заглавие 1"/>
          <p:cNvSpPr>
            <a:spLocks noGrp="1"/>
          </p:cNvSpPr>
          <p:nvPr>
            <p:ph type="title"/>
          </p:nvPr>
        </p:nvSpPr>
        <p:spPr>
          <a:xfrm>
            <a:off x="2151528" y="813546"/>
            <a:ext cx="9585511" cy="638739"/>
          </a:xfrm>
        </p:spPr>
        <p:txBody>
          <a:bodyPr/>
          <a:lstStyle>
            <a:lvl1pPr>
              <a:defRPr>
                <a:ln>
                  <a:solidFill>
                    <a:srgbClr val="7030A0"/>
                  </a:solidFill>
                </a:ln>
                <a:solidFill>
                  <a:srgbClr val="7030A0"/>
                </a:solidFill>
              </a:defRPr>
            </a:lvl1pPr>
          </a:lstStyle>
          <a:p>
            <a:r>
              <a:rPr lang="bg-BG" dirty="0" err="1" smtClean="0"/>
              <a:t>Редакт</a:t>
            </a:r>
            <a:r>
              <a:rPr lang="bg-BG" dirty="0" smtClean="0"/>
              <a:t>. стил загл. образец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116491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accent1">
                <a:lumMod val="75000"/>
                <a:alpha val="43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bg-B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4160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ma"/><Relationship Id="rId13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microsoft.com/office/2007/relationships/media" Target="../media/media4.wma"/><Relationship Id="rId12" Type="http://schemas.openxmlformats.org/officeDocument/2006/relationships/image" Target="../media/image1.png"/><Relationship Id="rId17" Type="http://schemas.openxmlformats.org/officeDocument/2006/relationships/image" Target="../media/image6.png"/><Relationship Id="rId2" Type="http://schemas.openxmlformats.org/officeDocument/2006/relationships/audio" Target="../media/media1.wma"/><Relationship Id="rId16" Type="http://schemas.openxmlformats.org/officeDocument/2006/relationships/image" Target="../media/image5.png"/><Relationship Id="rId1" Type="http://schemas.microsoft.com/office/2007/relationships/media" Target="../media/media1.wma"/><Relationship Id="rId6" Type="http://schemas.openxmlformats.org/officeDocument/2006/relationships/audio" Target="../media/media3.wma"/><Relationship Id="rId11" Type="http://schemas.openxmlformats.org/officeDocument/2006/relationships/slideLayout" Target="../slideLayouts/slideLayout1.xml"/><Relationship Id="rId5" Type="http://schemas.microsoft.com/office/2007/relationships/media" Target="../media/media3.wma"/><Relationship Id="rId15" Type="http://schemas.openxmlformats.org/officeDocument/2006/relationships/image" Target="../media/image4.png"/><Relationship Id="rId10" Type="http://schemas.openxmlformats.org/officeDocument/2006/relationships/audio" Target="../media/media5.wma"/><Relationship Id="rId4" Type="http://schemas.microsoft.com/office/2007/relationships/media" Target="../media/media2.wma"/><Relationship Id="rId9" Type="http://schemas.microsoft.com/office/2007/relationships/media" Target="../media/media5.wma"/><Relationship Id="rId1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media" Target="../media/media10.wma"/><Relationship Id="rId13" Type="http://schemas.microsoft.com/office/2007/relationships/media" Target="../media/media14.wma"/><Relationship Id="rId18" Type="http://schemas.openxmlformats.org/officeDocument/2006/relationships/slideLayout" Target="../slideLayouts/slideLayout1.xml"/><Relationship Id="rId3" Type="http://schemas.microsoft.com/office/2007/relationships/media" Target="../media/media7.wma"/><Relationship Id="rId21" Type="http://schemas.openxmlformats.org/officeDocument/2006/relationships/image" Target="../media/image7.png"/><Relationship Id="rId7" Type="http://schemas.microsoft.com/office/2007/relationships/media" Target="../media/media9.wma"/><Relationship Id="rId12" Type="http://schemas.microsoft.com/office/2007/relationships/media" Target="../media/media13.wma"/><Relationship Id="rId17" Type="http://schemas.microsoft.com/office/2007/relationships/media" Target="../media/media18.wma"/><Relationship Id="rId25" Type="http://schemas.openxmlformats.org/officeDocument/2006/relationships/image" Target="../media/image9.png"/><Relationship Id="rId2" Type="http://schemas.openxmlformats.org/officeDocument/2006/relationships/audio" Target="../media/media6.wma"/><Relationship Id="rId16" Type="http://schemas.microsoft.com/office/2007/relationships/media" Target="../media/media17.wma"/><Relationship Id="rId20" Type="http://schemas.openxmlformats.org/officeDocument/2006/relationships/image" Target="../media/image2.png"/><Relationship Id="rId1" Type="http://schemas.microsoft.com/office/2007/relationships/media" Target="../media/media6.wma"/><Relationship Id="rId6" Type="http://schemas.microsoft.com/office/2007/relationships/media" Target="../media/media8.wma"/><Relationship Id="rId11" Type="http://schemas.microsoft.com/office/2007/relationships/media" Target="../media/media12.wma"/><Relationship Id="rId24" Type="http://schemas.openxmlformats.org/officeDocument/2006/relationships/image" Target="../media/image3.png"/><Relationship Id="rId5" Type="http://schemas.openxmlformats.org/officeDocument/2006/relationships/audio" Target="NULL" TargetMode="External"/><Relationship Id="rId15" Type="http://schemas.microsoft.com/office/2007/relationships/media" Target="../media/media16.wma"/><Relationship Id="rId23" Type="http://schemas.openxmlformats.org/officeDocument/2006/relationships/image" Target="../media/image6.png"/><Relationship Id="rId10" Type="http://schemas.openxmlformats.org/officeDocument/2006/relationships/audio" Target="../media/media11.wma"/><Relationship Id="rId19" Type="http://schemas.openxmlformats.org/officeDocument/2006/relationships/image" Target="../media/image1.png"/><Relationship Id="rId4" Type="http://schemas.openxmlformats.org/officeDocument/2006/relationships/audio" Target="../media/media7.wma"/><Relationship Id="rId9" Type="http://schemas.microsoft.com/office/2007/relationships/media" Target="../media/media11.wma"/><Relationship Id="rId14" Type="http://schemas.microsoft.com/office/2007/relationships/media" Target="../media/media15.wma"/><Relationship Id="rId2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media" Target="../media/media25.wma"/><Relationship Id="rId13" Type="http://schemas.openxmlformats.org/officeDocument/2006/relationships/image" Target="../media/image10.png"/><Relationship Id="rId18" Type="http://schemas.openxmlformats.org/officeDocument/2006/relationships/hyperlink" Target="../zadachi/&#1044;&#1077;&#1089;&#1077;&#1090;&#1080;&#1095;&#1085;&#1080;&#1044;&#1088;&#1086;&#1073;&#1080;&#1044;&#1077;&#1083;&#1077;&#1085;&#1080;&#1077;.docx" TargetMode="External"/><Relationship Id="rId3" Type="http://schemas.microsoft.com/office/2007/relationships/media" Target="../media/media20.wma"/><Relationship Id="rId21" Type="http://schemas.openxmlformats.org/officeDocument/2006/relationships/hyperlink" Target="../pishtovi/&#1044;&#1077;&#1089;&#1077;&#1090;&#1080;&#1095;&#1085;&#1080;&#1044;&#1088;&#1086;&#1073;&#1080;&#1044;&#1077;&#1083;&#1077;&#1085;&#1080;&#1077;.docx" TargetMode="External"/><Relationship Id="rId7" Type="http://schemas.microsoft.com/office/2007/relationships/media" Target="../media/media24.wma"/><Relationship Id="rId12" Type="http://schemas.openxmlformats.org/officeDocument/2006/relationships/image" Target="../media/image7.png"/><Relationship Id="rId17" Type="http://schemas.openxmlformats.org/officeDocument/2006/relationships/image" Target="../media/image14.png"/><Relationship Id="rId2" Type="http://schemas.microsoft.com/office/2007/relationships/media" Target="../media/media19.wma"/><Relationship Id="rId16" Type="http://schemas.openxmlformats.org/officeDocument/2006/relationships/image" Target="../media/image13.png"/><Relationship Id="rId20" Type="http://schemas.microsoft.com/office/2007/relationships/hdphoto" Target="../media/hdphoto1.wdp"/><Relationship Id="rId1" Type="http://schemas.openxmlformats.org/officeDocument/2006/relationships/audio" Target="NULL" TargetMode="External"/><Relationship Id="rId6" Type="http://schemas.microsoft.com/office/2007/relationships/media" Target="../media/media23.wma"/><Relationship Id="rId11" Type="http://schemas.openxmlformats.org/officeDocument/2006/relationships/image" Target="../media/image9.png"/><Relationship Id="rId5" Type="http://schemas.microsoft.com/office/2007/relationships/media" Target="../media/media22.wma"/><Relationship Id="rId15" Type="http://schemas.openxmlformats.org/officeDocument/2006/relationships/image" Target="../media/image12.png"/><Relationship Id="rId10" Type="http://schemas.openxmlformats.org/officeDocument/2006/relationships/image" Target="../media/image1.png"/><Relationship Id="rId19" Type="http://schemas.openxmlformats.org/officeDocument/2006/relationships/image" Target="../media/image15.png"/><Relationship Id="rId4" Type="http://schemas.microsoft.com/office/2007/relationships/media" Target="../media/media21.wma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11.png"/><Relationship Id="rId2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600" dirty="0"/>
              <a:t>Деление на десетична дроб с 10, 100, </a:t>
            </a:r>
            <a:r>
              <a:rPr lang="bg-BG" sz="3600" dirty="0" smtClean="0"/>
              <a:t>1000</a:t>
            </a:r>
            <a:r>
              <a:rPr lang="en-US" sz="3600" dirty="0" smtClean="0"/>
              <a:t> ..</a:t>
            </a:r>
            <a:r>
              <a:rPr lang="bg-BG" sz="3600" dirty="0" smtClean="0"/>
              <a:t>.</a:t>
            </a:r>
            <a:endParaRPr lang="bg-BG" sz="3600" dirty="0"/>
          </a:p>
        </p:txBody>
      </p:sp>
      <p:pic>
        <p:nvPicPr>
          <p:cNvPr id="12" name="Picture 9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8048" y="6131388"/>
            <a:ext cx="579170" cy="54259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0">
            <a:hlinkClick r:id="" action="ppaction://hlinkshowjump?jump=nextslide"/>
          </p:cNvPr>
          <p:cNvPicPr>
            <a:picLocks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266297" y="6111024"/>
            <a:ext cx="540000" cy="540000"/>
          </a:xfrm>
          <a:prstGeom prst="rect">
            <a:avLst/>
          </a:prstGeom>
        </p:spPr>
      </p:pic>
      <p:sp>
        <p:nvSpPr>
          <p:cNvPr id="3" name="Правоъгълник 2"/>
          <p:cNvSpPr/>
          <p:nvPr/>
        </p:nvSpPr>
        <p:spPr>
          <a:xfrm>
            <a:off x="497633" y="2271430"/>
            <a:ext cx="113086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sz="2400" dirty="0"/>
              <a:t>10 десети = 1 единица 		=&gt;  10*0,1=</a:t>
            </a:r>
            <a:r>
              <a:rPr lang="bg-BG" sz="2400" dirty="0" err="1"/>
              <a:t>1</a:t>
            </a:r>
            <a:r>
              <a:rPr lang="bg-BG" sz="2400" dirty="0"/>
              <a:t>		</a:t>
            </a:r>
            <a:r>
              <a:rPr lang="en-US" sz="2400" dirty="0" smtClean="0"/>
              <a:t>	=&gt;  </a:t>
            </a:r>
            <a:r>
              <a:rPr lang="en-US" sz="2400" dirty="0"/>
              <a:t>1:</a:t>
            </a:r>
            <a:r>
              <a:rPr lang="bg-BG" sz="2400" dirty="0"/>
              <a:t>10=</a:t>
            </a:r>
            <a:r>
              <a:rPr lang="en-US" sz="2400" dirty="0"/>
              <a:t>0</a:t>
            </a:r>
            <a:r>
              <a:rPr lang="bg-BG" sz="2400" dirty="0"/>
              <a:t>,1 </a:t>
            </a:r>
          </a:p>
          <a:p>
            <a:r>
              <a:rPr lang="bg-BG" sz="2400" dirty="0"/>
              <a:t>100 десети = 10 единици 	</a:t>
            </a:r>
            <a:r>
              <a:rPr lang="en-US" sz="2400" dirty="0" smtClean="0"/>
              <a:t>	</a:t>
            </a:r>
            <a:r>
              <a:rPr lang="bg-BG" sz="2400" dirty="0" smtClean="0"/>
              <a:t>=&gt;  </a:t>
            </a:r>
            <a:r>
              <a:rPr lang="bg-BG" sz="2400" dirty="0"/>
              <a:t>10</a:t>
            </a:r>
            <a:r>
              <a:rPr lang="en-US" sz="2400" dirty="0"/>
              <a:t>0</a:t>
            </a:r>
            <a:r>
              <a:rPr lang="bg-BG" sz="2400" dirty="0"/>
              <a:t>*0,1=</a:t>
            </a:r>
            <a:r>
              <a:rPr lang="bg-BG" sz="2400" dirty="0" err="1"/>
              <a:t>1</a:t>
            </a:r>
            <a:r>
              <a:rPr lang="en-US" sz="2400" dirty="0"/>
              <a:t>0</a:t>
            </a:r>
            <a:r>
              <a:rPr lang="bg-BG" sz="2400" dirty="0"/>
              <a:t>		</a:t>
            </a:r>
            <a:r>
              <a:rPr lang="en-US" sz="2400" dirty="0"/>
              <a:t>=&gt;  1</a:t>
            </a:r>
            <a:r>
              <a:rPr lang="bg-BG" sz="2400" dirty="0"/>
              <a:t>0</a:t>
            </a:r>
            <a:r>
              <a:rPr lang="en-US" sz="2400" dirty="0"/>
              <a:t>:</a:t>
            </a:r>
            <a:r>
              <a:rPr lang="bg-BG" sz="2400" dirty="0"/>
              <a:t>10</a:t>
            </a:r>
            <a:r>
              <a:rPr lang="en-US" sz="2400" dirty="0"/>
              <a:t>0</a:t>
            </a:r>
            <a:r>
              <a:rPr lang="bg-BG" sz="2400" dirty="0"/>
              <a:t>=</a:t>
            </a:r>
            <a:r>
              <a:rPr lang="en-US" sz="2400" dirty="0"/>
              <a:t>0</a:t>
            </a:r>
            <a:r>
              <a:rPr lang="bg-BG" sz="2400" dirty="0"/>
              <a:t>,1</a:t>
            </a:r>
          </a:p>
          <a:p>
            <a:r>
              <a:rPr lang="bg-BG" sz="2400" dirty="0"/>
              <a:t>10 стотни = 1 десета 		</a:t>
            </a:r>
            <a:r>
              <a:rPr lang="en-US" sz="2400" dirty="0" smtClean="0"/>
              <a:t>	</a:t>
            </a:r>
            <a:r>
              <a:rPr lang="bg-BG" sz="2400" dirty="0" smtClean="0"/>
              <a:t>=&gt; </a:t>
            </a:r>
            <a:r>
              <a:rPr lang="bg-BG" sz="2400" dirty="0"/>
              <a:t>10*0,01=0,1	</a:t>
            </a:r>
            <a:r>
              <a:rPr lang="en-US" sz="2400" dirty="0"/>
              <a:t>	=&gt;  </a:t>
            </a:r>
            <a:r>
              <a:rPr lang="bg-BG" sz="2400" dirty="0"/>
              <a:t>0,</a:t>
            </a:r>
            <a:r>
              <a:rPr lang="en-US" sz="2400" dirty="0"/>
              <a:t>1:</a:t>
            </a:r>
            <a:r>
              <a:rPr lang="bg-BG" sz="2400" dirty="0"/>
              <a:t>10=</a:t>
            </a:r>
            <a:r>
              <a:rPr lang="en-US" sz="2400" dirty="0"/>
              <a:t>0</a:t>
            </a:r>
            <a:r>
              <a:rPr lang="bg-BG" sz="2400" dirty="0"/>
              <a:t>,01</a:t>
            </a:r>
          </a:p>
          <a:p>
            <a:r>
              <a:rPr lang="bg-BG" sz="2400" dirty="0"/>
              <a:t>100 стотни = 1 единица 		=&gt; 100*0,01=1		</a:t>
            </a:r>
            <a:r>
              <a:rPr lang="en-US" sz="2400" dirty="0"/>
              <a:t>=&gt;  1:</a:t>
            </a:r>
            <a:r>
              <a:rPr lang="bg-BG" sz="2400" dirty="0"/>
              <a:t>100=</a:t>
            </a:r>
            <a:r>
              <a:rPr lang="en-US" sz="2400" dirty="0"/>
              <a:t>0</a:t>
            </a:r>
            <a:r>
              <a:rPr lang="bg-BG" sz="2400" dirty="0"/>
              <a:t>,01</a:t>
            </a:r>
          </a:p>
          <a:p>
            <a:r>
              <a:rPr lang="bg-BG" sz="2400" dirty="0"/>
              <a:t>10 хилядни = 1 стотна 		=&gt; 10*0,001=0,01		</a:t>
            </a:r>
            <a:r>
              <a:rPr lang="en-US" sz="2400" dirty="0"/>
              <a:t>=&gt;  </a:t>
            </a:r>
            <a:r>
              <a:rPr lang="bg-BG" sz="2400" dirty="0"/>
              <a:t>0,</a:t>
            </a:r>
            <a:r>
              <a:rPr lang="bg-BG" sz="2400" dirty="0" err="1"/>
              <a:t>0</a:t>
            </a:r>
            <a:r>
              <a:rPr lang="en-US" sz="2400" dirty="0"/>
              <a:t>1:</a:t>
            </a:r>
            <a:r>
              <a:rPr lang="bg-BG" sz="2400" dirty="0"/>
              <a:t>10=</a:t>
            </a:r>
            <a:r>
              <a:rPr lang="en-US" sz="2400" dirty="0"/>
              <a:t>0</a:t>
            </a:r>
            <a:r>
              <a:rPr lang="bg-BG" sz="2400" dirty="0"/>
              <a:t>,001</a:t>
            </a:r>
          </a:p>
          <a:p>
            <a:r>
              <a:rPr lang="bg-BG" sz="2400" dirty="0"/>
              <a:t>100 хилядни = 1 десета		=&gt; 100*0,001=0,1		</a:t>
            </a:r>
            <a:r>
              <a:rPr lang="en-US" sz="2400" dirty="0"/>
              <a:t>=&gt;  </a:t>
            </a:r>
            <a:r>
              <a:rPr lang="bg-BG" sz="2400" dirty="0"/>
              <a:t>0,</a:t>
            </a:r>
            <a:r>
              <a:rPr lang="en-US" sz="2400" dirty="0"/>
              <a:t>1:</a:t>
            </a:r>
            <a:r>
              <a:rPr lang="bg-BG" sz="2400" dirty="0"/>
              <a:t>100=</a:t>
            </a:r>
            <a:r>
              <a:rPr lang="en-US" sz="2400" dirty="0"/>
              <a:t>0</a:t>
            </a:r>
            <a:r>
              <a:rPr lang="bg-BG" sz="2400" dirty="0"/>
              <a:t>,001</a:t>
            </a:r>
          </a:p>
          <a:p>
            <a:r>
              <a:rPr lang="bg-BG" sz="2400" dirty="0"/>
              <a:t>1000 хилядни = 1 единица	</a:t>
            </a:r>
            <a:r>
              <a:rPr lang="en-US" sz="2400" dirty="0" smtClean="0"/>
              <a:t>	</a:t>
            </a:r>
            <a:r>
              <a:rPr lang="bg-BG" sz="2400" dirty="0" smtClean="0"/>
              <a:t>=&gt; </a:t>
            </a:r>
            <a:r>
              <a:rPr lang="bg-BG" sz="2400" dirty="0"/>
              <a:t>1000*0,001=1	</a:t>
            </a:r>
            <a:r>
              <a:rPr lang="en-US" sz="2400" dirty="0"/>
              <a:t>	=&gt; 1:</a:t>
            </a:r>
            <a:r>
              <a:rPr lang="bg-BG" sz="2400" dirty="0"/>
              <a:t>1000=</a:t>
            </a:r>
            <a:r>
              <a:rPr lang="en-US" sz="2400" dirty="0"/>
              <a:t>0</a:t>
            </a:r>
            <a:r>
              <a:rPr lang="bg-BG" sz="2400" dirty="0"/>
              <a:t>,001 и т.н.  </a:t>
            </a:r>
          </a:p>
        </p:txBody>
      </p:sp>
      <p:pic>
        <p:nvPicPr>
          <p:cNvPr id="4" name="desdrobi1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77618" y="0"/>
            <a:ext cx="609600" cy="609600"/>
          </a:xfrm>
          <a:prstGeom prst="rect">
            <a:avLst/>
          </a:prstGeom>
        </p:spPr>
      </p:pic>
      <p:pic>
        <p:nvPicPr>
          <p:cNvPr id="5" name="desdrobi2.wma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1926.416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19655" y="0"/>
            <a:ext cx="609600" cy="609600"/>
          </a:xfrm>
          <a:prstGeom prst="rect">
            <a:avLst/>
          </a:prstGeom>
        </p:spPr>
      </p:pic>
      <p:pic>
        <p:nvPicPr>
          <p:cNvPr id="6" name="desdrobi3.wm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660634" y="0"/>
            <a:ext cx="609600" cy="609600"/>
          </a:xfrm>
          <a:prstGeom prst="rect">
            <a:avLst/>
          </a:prstGeom>
        </p:spPr>
      </p:pic>
      <p:pic>
        <p:nvPicPr>
          <p:cNvPr id="7" name="desdrobi4.wm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359572" y="55179"/>
            <a:ext cx="609600" cy="609600"/>
          </a:xfrm>
          <a:prstGeom prst="rect">
            <a:avLst/>
          </a:prstGeom>
        </p:spPr>
      </p:pic>
      <p:sp>
        <p:nvSpPr>
          <p:cNvPr id="10" name="Правоъгълник 9"/>
          <p:cNvSpPr/>
          <p:nvPr/>
        </p:nvSpPr>
        <p:spPr>
          <a:xfrm>
            <a:off x="2151528" y="5603192"/>
            <a:ext cx="11208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dirty="0" smtClean="0"/>
              <a:t>517,08</a:t>
            </a:r>
            <a:r>
              <a:rPr lang="en-US" sz="2400" dirty="0" smtClean="0"/>
              <a:t>:</a:t>
            </a:r>
            <a:endParaRPr lang="bg-BG" sz="2400" dirty="0"/>
          </a:p>
        </p:txBody>
      </p:sp>
      <p:sp>
        <p:nvSpPr>
          <p:cNvPr id="25" name="Правоъгълник 24"/>
          <p:cNvSpPr/>
          <p:nvPr/>
        </p:nvSpPr>
        <p:spPr>
          <a:xfrm>
            <a:off x="3085991" y="5603192"/>
            <a:ext cx="651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dirty="0"/>
              <a:t>100</a:t>
            </a:r>
          </a:p>
        </p:txBody>
      </p:sp>
      <p:sp>
        <p:nvSpPr>
          <p:cNvPr id="26" name="Правоъгълник 25"/>
          <p:cNvSpPr/>
          <p:nvPr/>
        </p:nvSpPr>
        <p:spPr>
          <a:xfrm>
            <a:off x="3535934" y="5603192"/>
            <a:ext cx="11849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=</a:t>
            </a:r>
            <a:r>
              <a:rPr lang="bg-BG" sz="2400" dirty="0" smtClean="0"/>
              <a:t>51708 </a:t>
            </a:r>
            <a:endParaRPr lang="bg-BG" sz="2400" dirty="0"/>
          </a:p>
        </p:txBody>
      </p:sp>
      <p:sp>
        <p:nvSpPr>
          <p:cNvPr id="27" name="Правоъгълник 26"/>
          <p:cNvSpPr/>
          <p:nvPr/>
        </p:nvSpPr>
        <p:spPr>
          <a:xfrm>
            <a:off x="4094952" y="5603192"/>
            <a:ext cx="261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dirty="0"/>
              <a:t>,</a:t>
            </a:r>
          </a:p>
        </p:txBody>
      </p:sp>
      <p:pic>
        <p:nvPicPr>
          <p:cNvPr id="28" name="desdrobi5.wma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3219810" y="85299"/>
            <a:ext cx="609600" cy="609600"/>
          </a:xfrm>
          <a:prstGeom prst="rect">
            <a:avLst/>
          </a:prstGeom>
        </p:spPr>
      </p:pic>
      <p:sp>
        <p:nvSpPr>
          <p:cNvPr id="29" name="Правоъгълник 28"/>
          <p:cNvSpPr/>
          <p:nvPr/>
        </p:nvSpPr>
        <p:spPr>
          <a:xfrm>
            <a:off x="6036875" y="5603192"/>
            <a:ext cx="728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400" dirty="0"/>
              <a:t>2,43</a:t>
            </a:r>
          </a:p>
        </p:txBody>
      </p:sp>
      <p:sp>
        <p:nvSpPr>
          <p:cNvPr id="30" name="Правоъгълник 29"/>
          <p:cNvSpPr/>
          <p:nvPr/>
        </p:nvSpPr>
        <p:spPr>
          <a:xfrm>
            <a:off x="6537058" y="5603192"/>
            <a:ext cx="8883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:1000</a:t>
            </a:r>
            <a:endParaRPr lang="bg-BG" sz="2400" dirty="0"/>
          </a:p>
        </p:txBody>
      </p:sp>
      <p:sp>
        <p:nvSpPr>
          <p:cNvPr id="31" name="Правоъгълник 30"/>
          <p:cNvSpPr/>
          <p:nvPr/>
        </p:nvSpPr>
        <p:spPr>
          <a:xfrm>
            <a:off x="7262787" y="5603192"/>
            <a:ext cx="1348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=</a:t>
            </a:r>
            <a:r>
              <a:rPr lang="bg-BG" sz="2400" dirty="0" smtClean="0"/>
              <a:t>0,00243</a:t>
            </a:r>
            <a:endParaRPr lang="bg-BG" sz="2400" dirty="0"/>
          </a:p>
        </p:txBody>
      </p:sp>
    </p:spTree>
    <p:extLst>
      <p:ext uri="{BB962C8B-B14F-4D97-AF65-F5344CB8AC3E}">
        <p14:creationId xmlns:p14="http://schemas.microsoft.com/office/powerpoint/2010/main" val="18494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77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01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6013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2933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84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1416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42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1284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3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5384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2684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3884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1" nodeType="withEffect">
                                  <p:stCondLst>
                                    <p:cond delay="16684"/>
                                  </p:stCondLst>
                                  <p:childTnLst>
                                    <p:animMotion origin="layout" path="M 0.00312 0.00764 C 0.00221 0.01111 -0.00169 0.02592 -0.00287 0.0287 C -0.00339 0.02986 -0.0043 0.03009 -0.00508 0.03125 C -0.00742 0.03472 -0.0082 0.03866 -0.01094 0.04167 C -0.01224 0.04514 -0.01224 0.04653 -0.01445 0.04815 C -0.01588 0.0493 -0.01888 0.05092 -0.01888 0.05116 C -0.02265 0.04838 -0.02057 0.05069 -0.02396 0.04167 C -0.02448 0.04028 -0.02526 0.03773 -0.02526 0.03796 C -0.02474 0.02523 -0.02383 0.02129 -0.02174 0.01042 C -0.02265 0.00532 -0.022 0.00741 -0.02396 0.00393 " pathEditMode="relative" rAng="0" ptsTypes="fffffffffA">
                                      <p:cBhvr>
                                        <p:cTn id="31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9" y="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5704"/>
                            </p:stCondLst>
                            <p:childTnLst>
                              <p:par>
                                <p:cTn id="3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9783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1096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28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3896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11896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55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3" grpId="0"/>
      <p:bldP spid="10" grpId="0"/>
      <p:bldP spid="25" grpId="0"/>
      <p:bldP spid="26" grpId="0"/>
      <p:bldP spid="27" grpId="0"/>
      <p:bldP spid="27" grpId="1"/>
      <p:bldP spid="29" grpId="0"/>
      <p:bldP spid="30" grpId="0"/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600" dirty="0" smtClean="0"/>
              <a:t>Деление на </a:t>
            </a:r>
            <a:r>
              <a:rPr lang="bg-BG" sz="3600" dirty="0"/>
              <a:t>десетична дроб с естествено </a:t>
            </a:r>
            <a:r>
              <a:rPr lang="bg-BG" sz="3600" dirty="0" smtClean="0"/>
              <a:t>число</a:t>
            </a:r>
            <a:endParaRPr lang="bg-BG" sz="3600" dirty="0"/>
          </a:p>
        </p:txBody>
      </p:sp>
      <p:pic>
        <p:nvPicPr>
          <p:cNvPr id="6" name="Picture 9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8048" y="6131388"/>
            <a:ext cx="579170" cy="54259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10">
            <a:hlinkClick r:id="" action="ppaction://hlinkshowjump?jump=nextslide"/>
          </p:cNvPr>
          <p:cNvPicPr>
            <a:picLocks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266297" y="6111024"/>
            <a:ext cx="540000" cy="540000"/>
          </a:xfrm>
          <a:prstGeom prst="rect">
            <a:avLst/>
          </a:prstGeom>
        </p:spPr>
      </p:pic>
      <p:pic>
        <p:nvPicPr>
          <p:cNvPr id="11" name="desdrobi1.wm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77618" y="44355"/>
            <a:ext cx="609600" cy="609600"/>
          </a:xfrm>
          <a:prstGeom prst="rect">
            <a:avLst/>
          </a:prstGeom>
        </p:spPr>
      </p:pic>
      <p:pic>
        <p:nvPicPr>
          <p:cNvPr id="3" name="desdrobi2.wma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262297" y="44355"/>
            <a:ext cx="609600" cy="609600"/>
          </a:xfrm>
          <a:prstGeom prst="rect">
            <a:avLst/>
          </a:prstGeom>
        </p:spPr>
      </p:pic>
      <p:sp>
        <p:nvSpPr>
          <p:cNvPr id="4" name="Правоъгълник 3"/>
          <p:cNvSpPr/>
          <p:nvPr/>
        </p:nvSpPr>
        <p:spPr>
          <a:xfrm>
            <a:off x="1476415" y="2152514"/>
            <a:ext cx="16225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3200" dirty="0"/>
              <a:t>5,34 </a:t>
            </a:r>
            <a:r>
              <a:rPr lang="en-US" sz="3200" dirty="0" smtClean="0"/>
              <a:t>:</a:t>
            </a:r>
            <a:r>
              <a:rPr lang="bg-BG" sz="3200" dirty="0" smtClean="0"/>
              <a:t> 3</a:t>
            </a:r>
            <a:r>
              <a:rPr lang="en-US" sz="3200" dirty="0" smtClean="0"/>
              <a:t>=</a:t>
            </a:r>
            <a:endParaRPr lang="bg-BG" sz="3200" dirty="0"/>
          </a:p>
        </p:txBody>
      </p:sp>
      <p:sp>
        <p:nvSpPr>
          <p:cNvPr id="8" name="Правоъгълник 7"/>
          <p:cNvSpPr/>
          <p:nvPr/>
        </p:nvSpPr>
        <p:spPr>
          <a:xfrm>
            <a:off x="2920196" y="2136738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1</a:t>
            </a:r>
            <a:endParaRPr lang="bg-BG" sz="3200" dirty="0"/>
          </a:p>
        </p:txBody>
      </p:sp>
      <p:sp>
        <p:nvSpPr>
          <p:cNvPr id="9" name="Правоъгълник 8"/>
          <p:cNvSpPr/>
          <p:nvPr/>
        </p:nvSpPr>
        <p:spPr>
          <a:xfrm>
            <a:off x="1476415" y="2429085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3</a:t>
            </a:r>
            <a:endParaRPr lang="bg-BG" sz="3200" dirty="0"/>
          </a:p>
        </p:txBody>
      </p:sp>
      <p:sp>
        <p:nvSpPr>
          <p:cNvPr id="10" name="Правоъгълник 9"/>
          <p:cNvSpPr/>
          <p:nvPr/>
        </p:nvSpPr>
        <p:spPr>
          <a:xfrm>
            <a:off x="1366001" y="2225491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pic>
        <p:nvPicPr>
          <p:cNvPr id="5" name="desdrobi3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>
                  <p14:trim st="769.8138"/>
                </p14:media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974086" y="44355"/>
            <a:ext cx="609600" cy="609600"/>
          </a:xfrm>
          <a:prstGeom prst="rect">
            <a:avLst/>
          </a:prstGeom>
        </p:spPr>
      </p:pic>
      <p:cxnSp>
        <p:nvCxnSpPr>
          <p:cNvPr id="13" name="Право съединение 12"/>
          <p:cNvCxnSpPr/>
          <p:nvPr/>
        </p:nvCxnSpPr>
        <p:spPr>
          <a:xfrm>
            <a:off x="1476415" y="2871822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Правоъгълник 14"/>
          <p:cNvSpPr/>
          <p:nvPr/>
        </p:nvSpPr>
        <p:spPr>
          <a:xfrm>
            <a:off x="1467451" y="2736655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2</a:t>
            </a:r>
            <a:endParaRPr lang="bg-BG" sz="3200" dirty="0"/>
          </a:p>
        </p:txBody>
      </p:sp>
      <p:pic>
        <p:nvPicPr>
          <p:cNvPr id="12" name="desdrobi4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7">
                  <p14:trim end="2911.1744"/>
                </p14:media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3353007" y="44355"/>
            <a:ext cx="609600" cy="609600"/>
          </a:xfrm>
          <a:prstGeom prst="rect">
            <a:avLst/>
          </a:prstGeom>
        </p:spPr>
      </p:pic>
      <p:sp>
        <p:nvSpPr>
          <p:cNvPr id="14" name="Текстово поле 13"/>
          <p:cNvSpPr txBox="1"/>
          <p:nvPr/>
        </p:nvSpPr>
        <p:spPr>
          <a:xfrm>
            <a:off x="1775191" y="215251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3</a:t>
            </a:r>
            <a:endParaRPr lang="bg-BG" sz="3200" dirty="0"/>
          </a:p>
        </p:txBody>
      </p:sp>
      <p:cxnSp>
        <p:nvCxnSpPr>
          <p:cNvPr id="17" name="Съединител &quot;права стрелка&quot; 16"/>
          <p:cNvCxnSpPr/>
          <p:nvPr/>
        </p:nvCxnSpPr>
        <p:spPr>
          <a:xfrm flipH="1">
            <a:off x="1893094" y="2586142"/>
            <a:ext cx="78625" cy="323746"/>
          </a:xfrm>
          <a:prstGeom prst="straightConnector1">
            <a:avLst/>
          </a:prstGeom>
          <a:ln w="28575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Правоъгълник 17"/>
          <p:cNvSpPr/>
          <p:nvPr/>
        </p:nvSpPr>
        <p:spPr>
          <a:xfrm>
            <a:off x="3156479" y="2149950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7</a:t>
            </a:r>
            <a:endParaRPr lang="bg-BG" sz="3200" dirty="0"/>
          </a:p>
        </p:txBody>
      </p:sp>
      <p:pic>
        <p:nvPicPr>
          <p:cNvPr id="19" name="desdrobi4,5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8">
                  <p14:trim st="448.6372"/>
                </p14:media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2700194" y="56387"/>
            <a:ext cx="609600" cy="609600"/>
          </a:xfrm>
          <a:prstGeom prst="rect">
            <a:avLst/>
          </a:prstGeom>
        </p:spPr>
      </p:pic>
      <p:sp>
        <p:nvSpPr>
          <p:cNvPr id="21" name="Правоъгълник 20"/>
          <p:cNvSpPr/>
          <p:nvPr/>
        </p:nvSpPr>
        <p:spPr>
          <a:xfrm>
            <a:off x="3095619" y="2154791"/>
            <a:ext cx="2872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,</a:t>
            </a:r>
            <a:endParaRPr lang="bg-BG" sz="3200" dirty="0"/>
          </a:p>
        </p:txBody>
      </p:sp>
      <p:sp>
        <p:nvSpPr>
          <p:cNvPr id="26" name="Правоъгълник 25"/>
          <p:cNvSpPr/>
          <p:nvPr/>
        </p:nvSpPr>
        <p:spPr>
          <a:xfrm>
            <a:off x="1476415" y="3021785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21</a:t>
            </a:r>
            <a:endParaRPr lang="bg-BG" sz="3200" dirty="0"/>
          </a:p>
        </p:txBody>
      </p:sp>
      <p:cxnSp>
        <p:nvCxnSpPr>
          <p:cNvPr id="28" name="Право съединение 27"/>
          <p:cNvCxnSpPr/>
          <p:nvPr/>
        </p:nvCxnSpPr>
        <p:spPr>
          <a:xfrm>
            <a:off x="1589994" y="3494192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9" name="desdrobi6.wma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4572207" y="64205"/>
            <a:ext cx="609600" cy="609600"/>
          </a:xfrm>
          <a:prstGeom prst="rect">
            <a:avLst/>
          </a:prstGeom>
        </p:spPr>
      </p:pic>
      <p:sp>
        <p:nvSpPr>
          <p:cNvPr id="30" name="Правоъгълник 29"/>
          <p:cNvSpPr/>
          <p:nvPr/>
        </p:nvSpPr>
        <p:spPr>
          <a:xfrm>
            <a:off x="1672943" y="3374952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2</a:t>
            </a:r>
            <a:endParaRPr lang="bg-BG" sz="3200" dirty="0"/>
          </a:p>
        </p:txBody>
      </p:sp>
      <p:pic>
        <p:nvPicPr>
          <p:cNvPr id="31" name="desdrobi5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1">
                  <p14:trim st="386.2529"/>
                </p14:media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3962607" y="0"/>
            <a:ext cx="609600" cy="609600"/>
          </a:xfrm>
          <a:prstGeom prst="rect">
            <a:avLst/>
          </a:prstGeom>
        </p:spPr>
      </p:pic>
      <p:sp>
        <p:nvSpPr>
          <p:cNvPr id="32" name="Текстово поле 31"/>
          <p:cNvSpPr txBox="1"/>
          <p:nvPr/>
        </p:nvSpPr>
        <p:spPr>
          <a:xfrm>
            <a:off x="1989406" y="215071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4</a:t>
            </a:r>
            <a:endParaRPr lang="bg-BG" sz="3200" dirty="0"/>
          </a:p>
        </p:txBody>
      </p:sp>
      <p:cxnSp>
        <p:nvCxnSpPr>
          <p:cNvPr id="33" name="Съединител &quot;права стрелка&quot; 32"/>
          <p:cNvCxnSpPr/>
          <p:nvPr/>
        </p:nvCxnSpPr>
        <p:spPr>
          <a:xfrm flipH="1">
            <a:off x="2068341" y="2569591"/>
            <a:ext cx="99906" cy="962573"/>
          </a:xfrm>
          <a:prstGeom prst="straightConnector1">
            <a:avLst/>
          </a:prstGeom>
          <a:ln w="28575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Текстово поле 34"/>
          <p:cNvSpPr txBox="1"/>
          <p:nvPr/>
        </p:nvSpPr>
        <p:spPr>
          <a:xfrm>
            <a:off x="3368330" y="2149290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8</a:t>
            </a:r>
            <a:endParaRPr lang="bg-BG" sz="3200" dirty="0"/>
          </a:p>
        </p:txBody>
      </p:sp>
      <p:sp>
        <p:nvSpPr>
          <p:cNvPr id="42" name="Правоъгълник 41"/>
          <p:cNvSpPr/>
          <p:nvPr/>
        </p:nvSpPr>
        <p:spPr>
          <a:xfrm>
            <a:off x="1343233" y="2817262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sp>
        <p:nvSpPr>
          <p:cNvPr id="44" name="Правоъгълник 43"/>
          <p:cNvSpPr/>
          <p:nvPr/>
        </p:nvSpPr>
        <p:spPr>
          <a:xfrm>
            <a:off x="1370231" y="4942275"/>
            <a:ext cx="25923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err="1" smtClean="0"/>
              <a:t>Пр</a:t>
            </a:r>
            <a:r>
              <a:rPr lang="bg-BG" sz="2800" dirty="0" smtClean="0"/>
              <a:t>: 1,78*3=5,34</a:t>
            </a:r>
            <a:endParaRPr lang="bg-BG" sz="2800" dirty="0"/>
          </a:p>
        </p:txBody>
      </p:sp>
      <p:cxnSp>
        <p:nvCxnSpPr>
          <p:cNvPr id="45" name="Право съединение 44"/>
          <p:cNvCxnSpPr/>
          <p:nvPr/>
        </p:nvCxnSpPr>
        <p:spPr>
          <a:xfrm>
            <a:off x="6072812" y="1971789"/>
            <a:ext cx="0" cy="3232096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Правоъгълник 66"/>
          <p:cNvSpPr/>
          <p:nvPr/>
        </p:nvSpPr>
        <p:spPr>
          <a:xfrm>
            <a:off x="1672943" y="3686465"/>
            <a:ext cx="601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2</a:t>
            </a:r>
            <a:r>
              <a:rPr lang="bg-BG" sz="3200" dirty="0" smtClean="0"/>
              <a:t>4</a:t>
            </a:r>
            <a:endParaRPr lang="bg-BG" sz="3200" dirty="0"/>
          </a:p>
        </p:txBody>
      </p:sp>
      <p:sp>
        <p:nvSpPr>
          <p:cNvPr id="68" name="Правоъгълник 67"/>
          <p:cNvSpPr/>
          <p:nvPr/>
        </p:nvSpPr>
        <p:spPr>
          <a:xfrm>
            <a:off x="1553965" y="3453060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cxnSp>
        <p:nvCxnSpPr>
          <p:cNvPr id="69" name="Право съединение 68"/>
          <p:cNvCxnSpPr/>
          <p:nvPr/>
        </p:nvCxnSpPr>
        <p:spPr>
          <a:xfrm>
            <a:off x="1790791" y="4184499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0" name="Правоъгълник 69"/>
          <p:cNvSpPr/>
          <p:nvPr/>
        </p:nvSpPr>
        <p:spPr>
          <a:xfrm>
            <a:off x="1881764" y="4153673"/>
            <a:ext cx="393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3200" dirty="0" smtClean="0"/>
              <a:t>0</a:t>
            </a:r>
            <a:endParaRPr lang="bg-BG" sz="3200" dirty="0"/>
          </a:p>
        </p:txBody>
      </p:sp>
      <p:pic>
        <p:nvPicPr>
          <p:cNvPr id="65" name="desdrob1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2">
                  <p14:trim st="467.0453"/>
                  <p14:fade in="1000"/>
                </p14:media>
              </p:ext>
            </p:extLst>
          </p:nvPr>
        </p:nvPicPr>
        <p:blipFill>
          <a:blip r:embed="rId24"/>
          <a:stretch>
            <a:fillRect/>
          </a:stretch>
        </p:blipFill>
        <p:spPr>
          <a:xfrm>
            <a:off x="7450354" y="94686"/>
            <a:ext cx="609600" cy="609600"/>
          </a:xfrm>
          <a:prstGeom prst="rect">
            <a:avLst/>
          </a:prstGeom>
        </p:spPr>
      </p:pic>
      <p:pic>
        <p:nvPicPr>
          <p:cNvPr id="66" name="desdrob2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3">
                  <p14:trim end="631.4176"/>
                </p14:media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059954" y="94686"/>
            <a:ext cx="609600" cy="609600"/>
          </a:xfrm>
          <a:prstGeom prst="rect">
            <a:avLst/>
          </a:prstGeom>
        </p:spPr>
      </p:pic>
      <p:pic>
        <p:nvPicPr>
          <p:cNvPr id="83" name="desdrob3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4">
                  <p14:trim end="6156.6624"/>
                </p14:media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8819077" y="122461"/>
            <a:ext cx="609600" cy="609600"/>
          </a:xfrm>
          <a:prstGeom prst="rect">
            <a:avLst/>
          </a:prstGeom>
        </p:spPr>
      </p:pic>
      <p:pic>
        <p:nvPicPr>
          <p:cNvPr id="93" name="desdrob4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5">
                  <p14:trim st="542.6205"/>
                </p14:media>
              </p:ext>
            </p:extLst>
          </p:nvPr>
        </p:nvPicPr>
        <p:blipFill>
          <a:blip r:embed="rId24"/>
          <a:stretch>
            <a:fillRect/>
          </a:stretch>
        </p:blipFill>
        <p:spPr>
          <a:xfrm>
            <a:off x="10032719" y="189936"/>
            <a:ext cx="609600" cy="609600"/>
          </a:xfrm>
          <a:prstGeom prst="rect">
            <a:avLst/>
          </a:prstGeom>
        </p:spPr>
      </p:pic>
      <p:pic>
        <p:nvPicPr>
          <p:cNvPr id="94" name="desdrob5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6">
                  <p14:trim st="384.8162"/>
                </p14:media>
              </p:ext>
            </p:extLst>
          </p:nvPr>
        </p:nvPicPr>
        <p:blipFill>
          <a:blip r:embed="rId24"/>
          <a:stretch>
            <a:fillRect/>
          </a:stretch>
        </p:blipFill>
        <p:spPr>
          <a:xfrm>
            <a:off x="10711170" y="189936"/>
            <a:ext cx="609600" cy="609600"/>
          </a:xfrm>
          <a:prstGeom prst="rect">
            <a:avLst/>
          </a:prstGeom>
        </p:spPr>
      </p:pic>
      <p:sp>
        <p:nvSpPr>
          <p:cNvPr id="96" name="Правоъгълник 95"/>
          <p:cNvSpPr/>
          <p:nvPr/>
        </p:nvSpPr>
        <p:spPr>
          <a:xfrm>
            <a:off x="7861344" y="2241295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4,3  :2=</a:t>
            </a:r>
            <a:endParaRPr lang="bg-BG" sz="2800" dirty="0"/>
          </a:p>
        </p:txBody>
      </p:sp>
      <p:sp>
        <p:nvSpPr>
          <p:cNvPr id="97" name="Правоъгълник 96"/>
          <p:cNvSpPr/>
          <p:nvPr/>
        </p:nvSpPr>
        <p:spPr>
          <a:xfrm>
            <a:off x="8944621" y="2230040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2</a:t>
            </a:r>
            <a:endParaRPr lang="bg-BG" sz="2800" dirty="0"/>
          </a:p>
        </p:txBody>
      </p:sp>
      <p:sp>
        <p:nvSpPr>
          <p:cNvPr id="99" name="Правоъгълник 98"/>
          <p:cNvSpPr/>
          <p:nvPr/>
        </p:nvSpPr>
        <p:spPr>
          <a:xfrm>
            <a:off x="7861344" y="2507710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4</a:t>
            </a:r>
          </a:p>
        </p:txBody>
      </p:sp>
      <p:sp>
        <p:nvSpPr>
          <p:cNvPr id="100" name="Правоъгълник 99"/>
          <p:cNvSpPr/>
          <p:nvPr/>
        </p:nvSpPr>
        <p:spPr>
          <a:xfrm>
            <a:off x="7698479" y="2284486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cxnSp>
        <p:nvCxnSpPr>
          <p:cNvPr id="106" name="Право съединение 105"/>
          <p:cNvCxnSpPr/>
          <p:nvPr/>
        </p:nvCxnSpPr>
        <p:spPr>
          <a:xfrm>
            <a:off x="7961035" y="2919610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Съединител &quot;права стрелка&quot; 106"/>
          <p:cNvCxnSpPr/>
          <p:nvPr/>
        </p:nvCxnSpPr>
        <p:spPr>
          <a:xfrm flipH="1">
            <a:off x="8288056" y="2654319"/>
            <a:ext cx="36465" cy="295593"/>
          </a:xfrm>
          <a:prstGeom prst="straightConnector1">
            <a:avLst/>
          </a:prstGeom>
          <a:ln w="28575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8" name="Правоъгълник 107"/>
          <p:cNvSpPr/>
          <p:nvPr/>
        </p:nvSpPr>
        <p:spPr>
          <a:xfrm>
            <a:off x="8131142" y="224129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3</a:t>
            </a:r>
          </a:p>
        </p:txBody>
      </p:sp>
      <p:sp>
        <p:nvSpPr>
          <p:cNvPr id="109" name="Правоъгълник 108"/>
          <p:cNvSpPr/>
          <p:nvPr/>
        </p:nvSpPr>
        <p:spPr>
          <a:xfrm>
            <a:off x="7798505" y="2910169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sp>
        <p:nvSpPr>
          <p:cNvPr id="110" name="Правоъгълник 109"/>
          <p:cNvSpPr/>
          <p:nvPr/>
        </p:nvSpPr>
        <p:spPr>
          <a:xfrm>
            <a:off x="8056924" y="3091683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2</a:t>
            </a:r>
          </a:p>
        </p:txBody>
      </p:sp>
      <p:cxnSp>
        <p:nvCxnSpPr>
          <p:cNvPr id="111" name="Право съединение 110"/>
          <p:cNvCxnSpPr/>
          <p:nvPr/>
        </p:nvCxnSpPr>
        <p:spPr>
          <a:xfrm>
            <a:off x="8084589" y="3517617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4" name="Правоъгълник 113"/>
          <p:cNvSpPr/>
          <p:nvPr/>
        </p:nvSpPr>
        <p:spPr>
          <a:xfrm>
            <a:off x="8050703" y="3405372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1</a:t>
            </a:r>
            <a:endParaRPr lang="bg-BG" sz="2800" dirty="0"/>
          </a:p>
        </p:txBody>
      </p:sp>
      <p:sp>
        <p:nvSpPr>
          <p:cNvPr id="115" name="Правоъгълник 114"/>
          <p:cNvSpPr/>
          <p:nvPr/>
        </p:nvSpPr>
        <p:spPr>
          <a:xfrm>
            <a:off x="8055561" y="3671649"/>
            <a:ext cx="550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10</a:t>
            </a:r>
            <a:endParaRPr lang="bg-BG" sz="2800" dirty="0"/>
          </a:p>
        </p:txBody>
      </p:sp>
      <p:sp>
        <p:nvSpPr>
          <p:cNvPr id="116" name="Правоъгълник 115"/>
          <p:cNvSpPr/>
          <p:nvPr/>
        </p:nvSpPr>
        <p:spPr>
          <a:xfrm>
            <a:off x="7840414" y="3457525"/>
            <a:ext cx="3257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-</a:t>
            </a:r>
            <a:endParaRPr lang="bg-BG" sz="3600" dirty="0"/>
          </a:p>
        </p:txBody>
      </p:sp>
      <p:cxnSp>
        <p:nvCxnSpPr>
          <p:cNvPr id="117" name="Право съединение 116"/>
          <p:cNvCxnSpPr/>
          <p:nvPr/>
        </p:nvCxnSpPr>
        <p:spPr>
          <a:xfrm>
            <a:off x="8120043" y="4107189"/>
            <a:ext cx="384092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8" name="Правоъгълник 117"/>
          <p:cNvSpPr/>
          <p:nvPr/>
        </p:nvSpPr>
        <p:spPr>
          <a:xfrm>
            <a:off x="8259989" y="4016154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0</a:t>
            </a:r>
            <a:endParaRPr lang="bg-BG" sz="2800" dirty="0"/>
          </a:p>
        </p:txBody>
      </p:sp>
      <p:cxnSp>
        <p:nvCxnSpPr>
          <p:cNvPr id="119" name="Съединител &quot;права стрелка&quot; 118"/>
          <p:cNvCxnSpPr/>
          <p:nvPr/>
        </p:nvCxnSpPr>
        <p:spPr>
          <a:xfrm flipH="1">
            <a:off x="8424332" y="2678790"/>
            <a:ext cx="72738" cy="838827"/>
          </a:xfrm>
          <a:prstGeom prst="straightConnector1">
            <a:avLst/>
          </a:prstGeom>
          <a:ln w="28575"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0" name="Правоъгълник 119"/>
          <p:cNvSpPr/>
          <p:nvPr/>
        </p:nvSpPr>
        <p:spPr>
          <a:xfrm>
            <a:off x="8313366" y="224129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0</a:t>
            </a:r>
            <a:endParaRPr lang="bg-BG" sz="2800" dirty="0"/>
          </a:p>
        </p:txBody>
      </p:sp>
      <p:sp>
        <p:nvSpPr>
          <p:cNvPr id="121" name="Правоъгълник 120"/>
          <p:cNvSpPr/>
          <p:nvPr/>
        </p:nvSpPr>
        <p:spPr>
          <a:xfrm>
            <a:off x="9123228" y="2246100"/>
            <a:ext cx="2744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,</a:t>
            </a:r>
          </a:p>
        </p:txBody>
      </p:sp>
      <p:sp>
        <p:nvSpPr>
          <p:cNvPr id="122" name="Правоъгълник 121"/>
          <p:cNvSpPr/>
          <p:nvPr/>
        </p:nvSpPr>
        <p:spPr>
          <a:xfrm>
            <a:off x="9167263" y="223657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1</a:t>
            </a:r>
            <a:endParaRPr lang="bg-BG" sz="2800" dirty="0"/>
          </a:p>
        </p:txBody>
      </p:sp>
      <p:sp>
        <p:nvSpPr>
          <p:cNvPr id="123" name="Правоъгълник 122"/>
          <p:cNvSpPr/>
          <p:nvPr/>
        </p:nvSpPr>
        <p:spPr>
          <a:xfrm>
            <a:off x="9347502" y="223657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5</a:t>
            </a:r>
          </a:p>
        </p:txBody>
      </p:sp>
      <p:sp>
        <p:nvSpPr>
          <p:cNvPr id="124" name="Правоъгълник 123"/>
          <p:cNvSpPr/>
          <p:nvPr/>
        </p:nvSpPr>
        <p:spPr>
          <a:xfrm>
            <a:off x="7883115" y="2826651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0</a:t>
            </a:r>
            <a:endParaRPr lang="bg-BG" sz="2800" dirty="0"/>
          </a:p>
        </p:txBody>
      </p:sp>
      <p:sp>
        <p:nvSpPr>
          <p:cNvPr id="125" name="Правоъгълник 124"/>
          <p:cNvSpPr/>
          <p:nvPr/>
        </p:nvSpPr>
        <p:spPr>
          <a:xfrm>
            <a:off x="8240628" y="3404050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0</a:t>
            </a:r>
            <a:endParaRPr lang="bg-BG" sz="2800" dirty="0"/>
          </a:p>
        </p:txBody>
      </p:sp>
      <p:pic>
        <p:nvPicPr>
          <p:cNvPr id="126" name="desdrob4,5.wm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17">
                  <p14:trim st="966.3007" end="1062.9308"/>
                </p14:media>
              </p:ext>
            </p:extLst>
          </p:nvPr>
        </p:nvPicPr>
        <p:blipFill>
          <a:blip r:embed="rId25"/>
          <a:stretch>
            <a:fillRect/>
          </a:stretch>
        </p:blipFill>
        <p:spPr>
          <a:xfrm>
            <a:off x="9459055" y="122461"/>
            <a:ext cx="609600" cy="609600"/>
          </a:xfrm>
          <a:prstGeom prst="rect">
            <a:avLst/>
          </a:prstGeom>
        </p:spPr>
      </p:pic>
      <p:sp>
        <p:nvSpPr>
          <p:cNvPr id="127" name="Правоъгълник 126"/>
          <p:cNvSpPr/>
          <p:nvPr/>
        </p:nvSpPr>
        <p:spPr>
          <a:xfrm>
            <a:off x="7670484" y="4942275"/>
            <a:ext cx="26741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err="1"/>
              <a:t>Пр</a:t>
            </a:r>
            <a:r>
              <a:rPr lang="bg-BG" sz="2800" dirty="0"/>
              <a:t>: 2,15*2</a:t>
            </a:r>
            <a:r>
              <a:rPr lang="bg-BG" sz="2800" dirty="0"/>
              <a:t>= 4,30</a:t>
            </a:r>
          </a:p>
        </p:txBody>
      </p:sp>
    </p:spTree>
    <p:extLst>
      <p:ext uri="{BB962C8B-B14F-4D97-AF65-F5344CB8AC3E}">
        <p14:creationId xmlns:p14="http://schemas.microsoft.com/office/powerpoint/2010/main" val="324503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61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484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5784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684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9566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62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634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534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4934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9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934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6300"/>
                            </p:stCondLst>
                            <p:childTnLst>
                              <p:par>
                                <p:cTn id="3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664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133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1" nodeType="withEffect">
                                  <p:stCondLst>
                                    <p:cond delay="13500"/>
                                  </p:stCondLst>
                                  <p:childTnLst>
                                    <p:animMotion origin="layout" path="M 3.35329E-6 -1.71138E-6 L -0.00755 0.0858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" y="4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2940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2360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246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976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9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2176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9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2136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8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6545"/>
                            </p:stCondLst>
                            <p:childTnLst>
                              <p:par>
                                <p:cTn id="5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3198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955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1555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2955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8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nodeType="withEffect">
                                  <p:stCondLst>
                                    <p:cond delay="3655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18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path" presetSubtype="0" accel="50000" decel="50000" fill="hold" grpId="1" nodeType="withEffect">
                                  <p:stCondLst>
                                    <p:cond delay="6455"/>
                                  </p:stCondLst>
                                  <p:childTnLst>
                                    <p:animMotion origin="layout" path="M 3.125E-6 0 L -0.01159 0.17801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6" y="8889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11555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16355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7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nodeType="withEffect">
                                  <p:stCondLst>
                                    <p:cond delay="20955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9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22455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7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8526"/>
                            </p:stCondLst>
                            <p:childTnLst>
                              <p:par>
                                <p:cTn id="8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7" dur="14907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0574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14374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3600"/>
                            </p:stCondLst>
                            <p:childTnLst>
                              <p:par>
                                <p:cTn id="9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5" dur="13510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43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127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47110"/>
                            </p:stCondLst>
                            <p:childTnLst>
                              <p:par>
                                <p:cTn id="10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3" dur="28764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69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159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419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229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339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42" presetClass="path" presetSubtype="0" accel="50000" decel="50000" fill="hold" grpId="1" nodeType="withEffect">
                                  <p:stCondLst>
                                    <p:cond delay="13750"/>
                                  </p:stCondLst>
                                  <p:childTnLst>
                                    <p:animMotion origin="layout" path="M -4.16667E-7 1.11111E-6 L -0.00781 0.08472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1" y="4236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22" presetClass="entr" presetSubtype="1" fill="hold" nodeType="withEffect">
                                  <p:stCondLst>
                                    <p:cond delay="1449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18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grpId="0" nodeType="withEffect">
                                  <p:stCondLst>
                                    <p:cond delay="19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ntr" presetSubtype="0" fill="hold" grpId="0" nodeType="withEffect">
                                  <p:stCondLst>
                                    <p:cond delay="2809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75874"/>
                            </p:stCondLst>
                            <p:childTnLst>
                              <p:par>
                                <p:cTn id="1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19384" fill="hold"/>
                                        <p:tgtEl>
                                          <p:spTgt spid="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3226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grpId="0" nodeType="withEffect">
                                  <p:stCondLst>
                                    <p:cond delay="5026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8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grpId="0" nodeType="withEffect">
                                  <p:stCondLst>
                                    <p:cond delay="10826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9826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13726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95258"/>
                            </p:stCondLst>
                            <p:childTnLst>
                              <p:par>
                                <p:cTn id="13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0" dur="3031" fill="hold"/>
                                        <p:tgtEl>
                                          <p:spTgt spid="1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1642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1542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98289"/>
                            </p:stCondLst>
                            <p:childTnLst>
                              <p:par>
                                <p:cTn id="14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8" dur="12088" fill="hold"/>
                                        <p:tgtEl>
                                          <p:spTgt spid="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5111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5711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6011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6511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210377"/>
                            </p:stCondLst>
                            <p:childTnLst>
                              <p:par>
                                <p:cTn id="16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1" dur="11132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2" presetID="22" presetClass="entr" presetSubtype="8" fill="hold" grpId="0" nodeType="withEffect">
                                  <p:stCondLst>
                                    <p:cond delay="3423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8023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21823"/>
                            </p:stCondLst>
                            <p:childTnLst>
                              <p:par>
                                <p:cTn id="1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 showWhenStopped="0">
                <p:cTn id="1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1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1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 showWhenStopped="0">
                <p:cTn id="1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 showWhenStopped="0">
                <p:cTn id="1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 showWhenStopped="0">
                <p:cTn id="1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  <p:audio>
              <p:cMediaNode vol="80000" showWhenStopped="0">
                <p:cTn id="1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  <p:audio>
              <p:cMediaNode vol="80000" showWhenStopped="0">
                <p:cTn id="1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3"/>
                </p:tgtEl>
              </p:cMediaNode>
            </p:audio>
            <p:audio>
              <p:cMediaNode vol="80000" showWhenStopped="0">
                <p:cTn id="1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3"/>
                </p:tgtEl>
              </p:cMediaNode>
            </p:audio>
            <p:audio>
              <p:cMediaNode vol="80000" showWhenStopped="0">
                <p:cTn id="1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4"/>
                </p:tgtEl>
              </p:cMediaNode>
            </p:audio>
            <p:audio>
              <p:cMediaNode vol="80000" showWhenStopped="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6"/>
                </p:tgtEl>
              </p:cMediaNode>
            </p:audio>
          </p:childTnLst>
        </p:cTn>
      </p:par>
    </p:tnLst>
    <p:bldLst>
      <p:bldP spid="4" grpId="0"/>
      <p:bldP spid="8" grpId="0"/>
      <p:bldP spid="9" grpId="0"/>
      <p:bldP spid="10" grpId="0"/>
      <p:bldP spid="15" grpId="0"/>
      <p:bldP spid="14" grpId="0"/>
      <p:bldP spid="14" grpId="1"/>
      <p:bldP spid="18" grpId="0"/>
      <p:bldP spid="21" grpId="0"/>
      <p:bldP spid="26" grpId="0"/>
      <p:bldP spid="30" grpId="0"/>
      <p:bldP spid="32" grpId="0"/>
      <p:bldP spid="32" grpId="1"/>
      <p:bldP spid="35" grpId="0"/>
      <p:bldP spid="42" grpId="0"/>
      <p:bldP spid="44" grpId="0"/>
      <p:bldP spid="67" grpId="0"/>
      <p:bldP spid="68" grpId="0"/>
      <p:bldP spid="70" grpId="0"/>
      <p:bldP spid="96" grpId="0"/>
      <p:bldP spid="97" grpId="0"/>
      <p:bldP spid="99" grpId="0"/>
      <p:bldP spid="100" grpId="0"/>
      <p:bldP spid="108" grpId="0"/>
      <p:bldP spid="108" grpId="1"/>
      <p:bldP spid="109" grpId="0"/>
      <p:bldP spid="110" grpId="0"/>
      <p:bldP spid="114" grpId="0"/>
      <p:bldP spid="115" grpId="0"/>
      <p:bldP spid="116" grpId="0"/>
      <p:bldP spid="118" grpId="0"/>
      <p:bldP spid="120" grpId="0"/>
      <p:bldP spid="121" grpId="0"/>
      <p:bldP spid="122" grpId="0"/>
      <p:bldP spid="123" grpId="0"/>
      <p:bldP spid="124" grpId="0"/>
      <p:bldP spid="125" grpId="0"/>
      <p:bldP spid="1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200" dirty="0"/>
              <a:t>Деление на десетична дроб с десетична дроб</a:t>
            </a:r>
          </a:p>
        </p:txBody>
      </p:sp>
      <p:pic>
        <p:nvPicPr>
          <p:cNvPr id="18" name="Picture 9">
            <a:hlinkClick r:id="" action="ppaction://hlinkshowjump?jump=endshow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8048" y="6131388"/>
            <a:ext cx="579170" cy="542591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desdrobi1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04.716" end="566.9216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08048" y="12032"/>
            <a:ext cx="609600" cy="609600"/>
          </a:xfrm>
          <a:prstGeom prst="rect">
            <a:avLst/>
          </a:prstGeom>
        </p:spPr>
      </p:pic>
      <p:pic>
        <p:nvPicPr>
          <p:cNvPr id="4" name="desdrobi2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610.4439" end="1144.5824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17648" y="12032"/>
            <a:ext cx="609600" cy="609600"/>
          </a:xfrm>
          <a:prstGeom prst="rect">
            <a:avLst/>
          </a:prstGeom>
        </p:spPr>
      </p:pic>
      <p:pic>
        <p:nvPicPr>
          <p:cNvPr id="5" name="desdrobi3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355.7756" end="853.8616"/>
                </p14:media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371600" y="13554"/>
            <a:ext cx="609600" cy="609600"/>
          </a:xfrm>
          <a:prstGeom prst="rect">
            <a:avLst/>
          </a:prstGeom>
        </p:spPr>
      </p:pic>
      <p:pic>
        <p:nvPicPr>
          <p:cNvPr id="6" name="desdrobi4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323.0692" end="1615.3464"/>
                </p14:media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981200" y="13554"/>
            <a:ext cx="609600" cy="609600"/>
          </a:xfrm>
          <a:prstGeom prst="rect">
            <a:avLst/>
          </a:prstGeom>
        </p:spPr>
      </p:pic>
      <p:pic>
        <p:nvPicPr>
          <p:cNvPr id="7" name="desdrobi5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252.9451" end="1854.9312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753711" y="13554"/>
            <a:ext cx="609600" cy="609600"/>
          </a:xfrm>
          <a:prstGeom prst="rect">
            <a:avLst/>
          </a:prstGeom>
        </p:spPr>
      </p:pic>
      <p:pic>
        <p:nvPicPr>
          <p:cNvPr id="8" name="desdrobi6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7">
                  <p14:trim end="1693.3968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3545307" y="13554"/>
            <a:ext cx="609600" cy="609600"/>
          </a:xfrm>
          <a:prstGeom prst="rect">
            <a:avLst/>
          </a:prstGeom>
        </p:spPr>
      </p:pic>
      <p:pic>
        <p:nvPicPr>
          <p:cNvPr id="9" name="desdrobi7.wma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8">
                  <p14:trim st="391.3532" end="426.9308"/>
                </p14:media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403558" y="62372"/>
            <a:ext cx="609600" cy="609600"/>
          </a:xfrm>
          <a:prstGeom prst="rect">
            <a:avLst/>
          </a:prstGeom>
        </p:spPr>
      </p:pic>
      <p:sp>
        <p:nvSpPr>
          <p:cNvPr id="10" name="Правоъгълник 9"/>
          <p:cNvSpPr/>
          <p:nvPr/>
        </p:nvSpPr>
        <p:spPr>
          <a:xfrm>
            <a:off x="1480727" y="3653373"/>
            <a:ext cx="21643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/>
              <a:t>242,25 </a:t>
            </a:r>
            <a:r>
              <a:rPr lang="en-US" sz="2800" dirty="0"/>
              <a:t>:</a:t>
            </a:r>
            <a:r>
              <a:rPr lang="bg-BG" sz="2800" dirty="0" smtClean="0"/>
              <a:t> 8,5</a:t>
            </a:r>
            <a:r>
              <a:rPr lang="en-US" sz="2800" dirty="0" smtClean="0"/>
              <a:t>=</a:t>
            </a:r>
            <a:r>
              <a:rPr lang="bg-BG" sz="2800" dirty="0" smtClean="0"/>
              <a:t> </a:t>
            </a:r>
            <a:endParaRPr lang="bg-BG" sz="2800" dirty="0"/>
          </a:p>
        </p:txBody>
      </p:sp>
      <p:sp>
        <p:nvSpPr>
          <p:cNvPr id="11" name="Правоъгълник 10"/>
          <p:cNvSpPr/>
          <p:nvPr/>
        </p:nvSpPr>
        <p:spPr>
          <a:xfrm>
            <a:off x="3417181" y="3653373"/>
            <a:ext cx="34451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(</a:t>
            </a:r>
            <a:r>
              <a:rPr lang="bg-BG" sz="2800" dirty="0"/>
              <a:t>242,25*10):(</a:t>
            </a:r>
            <a:r>
              <a:rPr lang="bg-BG" sz="2800" dirty="0" smtClean="0"/>
              <a:t>8,5*10)</a:t>
            </a:r>
            <a:r>
              <a:rPr lang="en-US" sz="2800" dirty="0" smtClean="0"/>
              <a:t>=</a:t>
            </a:r>
            <a:endParaRPr lang="bg-BG" sz="2800" dirty="0"/>
          </a:p>
        </p:txBody>
      </p:sp>
      <p:sp>
        <p:nvSpPr>
          <p:cNvPr id="12" name="Правоъгълник 11"/>
          <p:cNvSpPr/>
          <p:nvPr/>
        </p:nvSpPr>
        <p:spPr>
          <a:xfrm>
            <a:off x="6736227" y="3653373"/>
            <a:ext cx="1649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2800" dirty="0" smtClean="0"/>
              <a:t>2422,5:85</a:t>
            </a:r>
            <a:endParaRPr lang="bg-BG" sz="2800" dirty="0"/>
          </a:p>
        </p:txBody>
      </p:sp>
      <p:sp>
        <p:nvSpPr>
          <p:cNvPr id="27" name="Правоъгълник 26"/>
          <p:cNvSpPr/>
          <p:nvPr/>
        </p:nvSpPr>
        <p:spPr>
          <a:xfrm>
            <a:off x="8244144" y="3621841"/>
            <a:ext cx="10021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=</a:t>
            </a:r>
            <a:r>
              <a:rPr lang="bg-BG" sz="2800" dirty="0"/>
              <a:t>28,5</a:t>
            </a:r>
          </a:p>
        </p:txBody>
      </p:sp>
      <p:cxnSp>
        <p:nvCxnSpPr>
          <p:cNvPr id="29" name="Право съединение 28"/>
          <p:cNvCxnSpPr/>
          <p:nvPr/>
        </p:nvCxnSpPr>
        <p:spPr>
          <a:xfrm>
            <a:off x="6615275" y="4094978"/>
            <a:ext cx="242947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Правоъгълник 31"/>
          <p:cNvSpPr/>
          <p:nvPr/>
        </p:nvSpPr>
        <p:spPr>
          <a:xfrm>
            <a:off x="6736227" y="3964020"/>
            <a:ext cx="732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170</a:t>
            </a:r>
            <a:endParaRPr lang="bg-BG" sz="2800" dirty="0"/>
          </a:p>
        </p:txBody>
      </p:sp>
      <p:cxnSp>
        <p:nvCxnSpPr>
          <p:cNvPr id="33" name="Право съединение 32"/>
          <p:cNvCxnSpPr/>
          <p:nvPr/>
        </p:nvCxnSpPr>
        <p:spPr>
          <a:xfrm>
            <a:off x="6828023" y="4368822"/>
            <a:ext cx="51679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Правоъгълник 34"/>
          <p:cNvSpPr/>
          <p:nvPr/>
        </p:nvSpPr>
        <p:spPr>
          <a:xfrm>
            <a:off x="6924346" y="4268819"/>
            <a:ext cx="732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722</a:t>
            </a:r>
            <a:endParaRPr lang="bg-BG" sz="2800" dirty="0"/>
          </a:p>
        </p:txBody>
      </p:sp>
      <p:cxnSp>
        <p:nvCxnSpPr>
          <p:cNvPr id="36" name="Право съединение 35"/>
          <p:cNvCxnSpPr/>
          <p:nvPr/>
        </p:nvCxnSpPr>
        <p:spPr>
          <a:xfrm>
            <a:off x="6828023" y="4673622"/>
            <a:ext cx="242947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Правоъгълник 36"/>
          <p:cNvSpPr/>
          <p:nvPr/>
        </p:nvSpPr>
        <p:spPr>
          <a:xfrm>
            <a:off x="6949496" y="4571228"/>
            <a:ext cx="732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680</a:t>
            </a:r>
            <a:endParaRPr lang="bg-BG" sz="2800" dirty="0"/>
          </a:p>
        </p:txBody>
      </p:sp>
      <p:cxnSp>
        <p:nvCxnSpPr>
          <p:cNvPr id="38" name="Право съединение 37"/>
          <p:cNvCxnSpPr/>
          <p:nvPr/>
        </p:nvCxnSpPr>
        <p:spPr>
          <a:xfrm>
            <a:off x="7070970" y="4966516"/>
            <a:ext cx="51679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Правоъгълник 38"/>
          <p:cNvSpPr/>
          <p:nvPr/>
        </p:nvSpPr>
        <p:spPr>
          <a:xfrm>
            <a:off x="7117755" y="4864298"/>
            <a:ext cx="732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425</a:t>
            </a:r>
            <a:endParaRPr lang="bg-BG" sz="2800" dirty="0"/>
          </a:p>
        </p:txBody>
      </p:sp>
      <p:cxnSp>
        <p:nvCxnSpPr>
          <p:cNvPr id="40" name="Право съединение 39"/>
          <p:cNvCxnSpPr/>
          <p:nvPr/>
        </p:nvCxnSpPr>
        <p:spPr>
          <a:xfrm>
            <a:off x="6996281" y="5247503"/>
            <a:ext cx="242947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Правоъгълник 40"/>
          <p:cNvSpPr/>
          <p:nvPr/>
        </p:nvSpPr>
        <p:spPr>
          <a:xfrm>
            <a:off x="7126718" y="5121144"/>
            <a:ext cx="7328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425</a:t>
            </a:r>
            <a:endParaRPr lang="bg-BG" sz="2800" dirty="0"/>
          </a:p>
        </p:txBody>
      </p:sp>
      <p:cxnSp>
        <p:nvCxnSpPr>
          <p:cNvPr id="43" name="Право съединение 42"/>
          <p:cNvCxnSpPr/>
          <p:nvPr/>
        </p:nvCxnSpPr>
        <p:spPr>
          <a:xfrm>
            <a:off x="7225806" y="5528492"/>
            <a:ext cx="516790" cy="0"/>
          </a:xfrm>
          <a:prstGeom prst="line">
            <a:avLst/>
          </a:prstGeom>
          <a:ln w="2857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Правоъгълник 43"/>
          <p:cNvSpPr/>
          <p:nvPr/>
        </p:nvSpPr>
        <p:spPr>
          <a:xfrm>
            <a:off x="7473535" y="5397568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0</a:t>
            </a:r>
            <a:endParaRPr lang="bg-BG" sz="2800" dirty="0"/>
          </a:p>
        </p:txBody>
      </p:sp>
      <p:sp>
        <p:nvSpPr>
          <p:cNvPr id="45" name="Овал 44"/>
          <p:cNvSpPr/>
          <p:nvPr/>
        </p:nvSpPr>
        <p:spPr>
          <a:xfrm>
            <a:off x="1371600" y="3621841"/>
            <a:ext cx="1948298" cy="5830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6" name="Овал 45"/>
          <p:cNvSpPr/>
          <p:nvPr/>
        </p:nvSpPr>
        <p:spPr>
          <a:xfrm>
            <a:off x="6586983" y="3593525"/>
            <a:ext cx="1948298" cy="5830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47" name="Групиране 46"/>
          <p:cNvGrpSpPr/>
          <p:nvPr/>
        </p:nvGrpSpPr>
        <p:grpSpPr>
          <a:xfrm>
            <a:off x="10456454" y="6181226"/>
            <a:ext cx="612000" cy="648000"/>
            <a:chOff x="8781390" y="6084088"/>
            <a:chExt cx="720000" cy="742707"/>
          </a:xfrm>
        </p:grpSpPr>
        <p:pic>
          <p:nvPicPr>
            <p:cNvPr id="48" name="Картина 18">
              <a:hlinkClick r:id="rId18" action="ppaction://hlinkfile" tooltip="Разпечатай си задачи за упражнение"/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5071" b="89933" l="7462" r="93077"/>
                      </a14:imgEffect>
                      <a14:imgEffect>
                        <a14:sharpenSoften amount="50000"/>
                      </a14:imgEffect>
                      <a14:imgEffect>
                        <a14:saturation sat="400000"/>
                      </a14:imgEffect>
                      <a14:imgEffect>
                        <a14:brightnessContrast bright="-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81390" y="6084088"/>
              <a:ext cx="720000" cy="742707"/>
            </a:xfrm>
            <a:prstGeom prst="rect">
              <a:avLst/>
            </a:prstGeom>
          </p:spPr>
        </p:pic>
        <p:sp>
          <p:nvSpPr>
            <p:cNvPr id="49" name="Овал 19"/>
            <p:cNvSpPr/>
            <p:nvPr/>
          </p:nvSpPr>
          <p:spPr>
            <a:xfrm>
              <a:off x="8875986" y="6154099"/>
              <a:ext cx="536028" cy="536028"/>
            </a:xfrm>
            <a:prstGeom prst="ellipse">
              <a:avLst/>
            </a:prstGeom>
            <a:noFill/>
            <a:ln w="38100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pic>
        <p:nvPicPr>
          <p:cNvPr id="50" name="Картина 22">
            <a:hlinkClick r:id="rId21" action="ppaction://hlinkfile" tooltip="разпечатай си пищов"/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5630" y="6277693"/>
            <a:ext cx="602157" cy="45506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79781" y="2064199"/>
            <a:ext cx="525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a:b=(a*c)</a:t>
            </a:r>
            <a:r>
              <a:rPr lang="en-US" sz="3200" dirty="0" smtClean="0">
                <a:sym typeface="Wingdings" panose="05000000000000000000" pitchFamily="2" charset="2"/>
              </a:rPr>
              <a:t>:(b*c)=(a:c):(b:c)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411183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67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66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2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4636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36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894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7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206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3606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706"/>
                            </p:stCondLst>
                            <p:childTnLst>
                              <p:par>
                                <p:cTn id="2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3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894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994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3073"/>
                            </p:stCondLst>
                            <p:childTnLst>
                              <p:par>
                                <p:cTn id="2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55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1" presetID="21" presetClass="entr" presetSubtype="1" fill="hold" grpId="0" nodeType="withEffect">
                                  <p:stCondLst>
                                    <p:cond delay="1227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3627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grpId="0" nodeType="withEffect">
                                  <p:stCondLst>
                                    <p:cond delay="3227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38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xit" presetSubtype="1" fill="hold" grpId="1" nodeType="withEffect">
                                  <p:stCondLst>
                                    <p:cond delay="10127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8" dur="3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37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1" presetClass="exit" presetSubtype="1" fill="hold" grpId="1" nodeType="withEffect">
                                  <p:stCondLst>
                                    <p:cond delay="11327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1" dur="3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37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8629"/>
                            </p:stCondLst>
                            <p:childTnLst>
                              <p:par>
                                <p:cTn id="4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5" dur="198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567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1671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1971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7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3371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3771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6071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6671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8571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9571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18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11171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1771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14071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14671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683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8436"/>
                            </p:stCondLst>
                            <p:childTnLst>
                              <p:par>
                                <p:cTn id="8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1" dur="41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86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2586"/>
                            </p:stCondLst>
                            <p:childTnLst>
                              <p:par>
                                <p:cTn id="86" presetID="26" presetClass="emph" presetSubtype="0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8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86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86"/>
                            </p:stCondLst>
                            <p:childTnLst>
                              <p:par>
                                <p:cTn id="93" presetID="26" presetClass="emph" presetSubtype="0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5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showWhenStopped="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 showWhenStopped="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 showWhenStopped="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 showWhenStopped="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 showWhenStopped="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" grpId="0"/>
      <p:bldP spid="11" grpId="0"/>
      <p:bldP spid="12" grpId="0"/>
      <p:bldP spid="27" grpId="0"/>
      <p:bldP spid="32" grpId="0"/>
      <p:bldP spid="35" grpId="0"/>
      <p:bldP spid="37" grpId="0"/>
      <p:bldP spid="39" grpId="0"/>
      <p:bldP spid="41" grpId="0"/>
      <p:bldP spid="44" grpId="0"/>
      <p:bldP spid="45" grpId="0" animBg="1"/>
      <p:bldP spid="45" grpId="1" animBg="1"/>
      <p:bldP spid="46" grpId="0" animBg="1"/>
      <p:bldP spid="46" grpId="1" animBg="1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7254</TotalTime>
  <Words>119</Words>
  <Application>Microsoft Office PowerPoint</Application>
  <PresentationFormat>Widescreen</PresentationFormat>
  <Paragraphs>63</Paragraphs>
  <Slides>3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Wingdings</vt:lpstr>
      <vt:lpstr>Office Theme</vt:lpstr>
      <vt:lpstr>Деление на десетична дроб с 10, 100, 1000 ...</vt:lpstr>
      <vt:lpstr>Деление на десетична дроб с естествено число</vt:lpstr>
      <vt:lpstr>Деление на десетична дроб с десетична дроб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ДесетичниДробиСъщност</dc:title>
  <dc:creator>Диитър колев</dc:creator>
  <cp:lastModifiedBy>Димитър Колев</cp:lastModifiedBy>
  <cp:revision>421</cp:revision>
  <dcterms:created xsi:type="dcterms:W3CDTF">2014-12-03T16:22:28Z</dcterms:created>
  <dcterms:modified xsi:type="dcterms:W3CDTF">2015-03-01T08:28:08Z</dcterms:modified>
</cp:coreProperties>
</file>